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62" r:id="rId2"/>
    <p:sldId id="286" r:id="rId3"/>
    <p:sldId id="270" r:id="rId4"/>
    <p:sldId id="275" r:id="rId5"/>
    <p:sldId id="271" r:id="rId6"/>
    <p:sldId id="278" r:id="rId7"/>
    <p:sldId id="263" r:id="rId8"/>
    <p:sldId id="264" r:id="rId9"/>
    <p:sldId id="265" r:id="rId10"/>
    <p:sldId id="266" r:id="rId11"/>
    <p:sldId id="267" r:id="rId12"/>
    <p:sldId id="268" r:id="rId13"/>
    <p:sldId id="269" r:id="rId14"/>
    <p:sldId id="272" r:id="rId15"/>
    <p:sldId id="273" r:id="rId16"/>
    <p:sldId id="274" r:id="rId17"/>
    <p:sldId id="276" r:id="rId18"/>
    <p:sldId id="277" r:id="rId19"/>
    <p:sldId id="282" r:id="rId20"/>
    <p:sldId id="279" r:id="rId21"/>
    <p:sldId id="280" r:id="rId22"/>
    <p:sldId id="302" r:id="rId23"/>
  </p:sldIdLst>
  <p:sldSz cx="9144000" cy="6858000" type="overhead"/>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46"/>
    <p:restoredTop sz="94558"/>
  </p:normalViewPr>
  <p:slideViewPr>
    <p:cSldViewPr snapToGrid="0" snapToObjects="1">
      <p:cViewPr varScale="1">
        <p:scale>
          <a:sx n="121" d="100"/>
          <a:sy n="121" d="100"/>
        </p:scale>
        <p:origin x="92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32592-5836-FB41-A59E-01D77FB23FF6}" type="datetimeFigureOut">
              <a:rPr lang="en-US" smtClean="0"/>
              <a:t>3/22/20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928DA-873B-7043-B2BE-E0EA586B7765}" type="slidenum">
              <a:rPr lang="en-US" smtClean="0"/>
              <a:t>‹#›</a:t>
            </a:fld>
            <a:endParaRPr lang="en-US"/>
          </a:p>
        </p:txBody>
      </p:sp>
    </p:spTree>
    <p:extLst>
      <p:ext uri="{BB962C8B-B14F-4D97-AF65-F5344CB8AC3E}">
        <p14:creationId xmlns:p14="http://schemas.microsoft.com/office/powerpoint/2010/main" val="964308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ED839D1-C119-894E-B099-E524352ACE99}" type="datetimeFigureOut">
              <a:rPr lang="en-US" smtClean="0"/>
              <a:t>3/22/20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D6B1-86B4-C94A-8E0A-1FC6F4EC37E5}" type="slidenum">
              <a:rPr lang="en-US" smtClean="0"/>
              <a:t>‹#›</a:t>
            </a:fld>
            <a:endParaRPr lang="en-US"/>
          </a:p>
        </p:txBody>
      </p:sp>
      <p:pic>
        <p:nvPicPr>
          <p:cNvPr id="8" name="Picture 7" descr="A picture containing clock&#10;&#10;Description automatically generated">
            <a:extLst>
              <a:ext uri="{FF2B5EF4-FFF2-40B4-BE49-F238E27FC236}">
                <a16:creationId xmlns:a16="http://schemas.microsoft.com/office/drawing/2014/main" id="{EDF9DF30-4A96-AC46-91F1-2F12B402EDF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8067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ED839D1-C119-894E-B099-E524352ACE99}" type="datetimeFigureOut">
              <a:rPr lang="en-US" smtClean="0"/>
              <a:t>3/22/20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156822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ED839D1-C119-894E-B099-E524352ACE99}" type="datetimeFigureOut">
              <a:rPr lang="en-US" smtClean="0"/>
              <a:t>3/22/20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3963354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ED839D1-C119-894E-B099-E524352ACE99}" type="datetimeFigureOut">
              <a:rPr lang="en-US" smtClean="0"/>
              <a:t>3/22/20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185487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ED839D1-C119-894E-B099-E524352ACE99}" type="datetimeFigureOut">
              <a:rPr lang="en-US" smtClean="0"/>
              <a:t>3/22/20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107507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ED839D1-C119-894E-B099-E524352ACE99}" type="datetimeFigureOut">
              <a:rPr lang="en-US" smtClean="0"/>
              <a:t>3/22/20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337937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ED839D1-C119-894E-B099-E524352ACE99}" type="datetimeFigureOut">
              <a:rPr lang="en-US" smtClean="0"/>
              <a:t>3/22/20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253446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ED839D1-C119-894E-B099-E524352ACE99}" type="datetimeFigureOut">
              <a:rPr lang="en-US" smtClean="0"/>
              <a:t>3/22/20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54279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839D1-C119-894E-B099-E524352ACE99}" type="datetimeFigureOut">
              <a:rPr lang="en-US" smtClean="0"/>
              <a:t>3/22/20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373233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ED839D1-C119-894E-B099-E524352ACE99}" type="datetimeFigureOut">
              <a:rPr lang="en-US" smtClean="0"/>
              <a:t>3/22/20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46459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ED839D1-C119-894E-B099-E524352ACE99}" type="datetimeFigureOut">
              <a:rPr lang="en-US" smtClean="0"/>
              <a:t>3/22/20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D6B1-86B4-C94A-8E0A-1FC6F4EC37E5}" type="slidenum">
              <a:rPr lang="en-US" smtClean="0"/>
              <a:t>‹#›</a:t>
            </a:fld>
            <a:endParaRPr lang="en-US"/>
          </a:p>
        </p:txBody>
      </p:sp>
    </p:spTree>
    <p:extLst>
      <p:ext uri="{BB962C8B-B14F-4D97-AF65-F5344CB8AC3E}">
        <p14:creationId xmlns:p14="http://schemas.microsoft.com/office/powerpoint/2010/main" val="217029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839D1-C119-894E-B099-E524352ACE99}" type="datetimeFigureOut">
              <a:rPr lang="en-US" smtClean="0"/>
              <a:t>3/22/20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5D6B1-86B4-C94A-8E0A-1FC6F4EC37E5}" type="slidenum">
              <a:rPr lang="en-US" smtClean="0"/>
              <a:t>‹#›</a:t>
            </a:fld>
            <a:endParaRPr lang="en-US"/>
          </a:p>
        </p:txBody>
      </p:sp>
    </p:spTree>
    <p:extLst>
      <p:ext uri="{BB962C8B-B14F-4D97-AF65-F5344CB8AC3E}">
        <p14:creationId xmlns:p14="http://schemas.microsoft.com/office/powerpoint/2010/main" val="2449248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2949F-5524-FC47-8DF7-3F38A8F9EE5F}"/>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65D32BA-96D4-E044-BB32-D4FACF12CCB1}"/>
              </a:ext>
            </a:extLst>
          </p:cNvPr>
          <p:cNvPicPr>
            <a:picLocks noChangeAspect="1"/>
          </p:cNvPicPr>
          <p:nvPr/>
        </p:nvPicPr>
        <p:blipFill>
          <a:blip r:embed="rId2"/>
          <a:stretch>
            <a:fillRect/>
          </a:stretch>
        </p:blipFill>
        <p:spPr>
          <a:xfrm>
            <a:off x="0" y="1689410"/>
            <a:ext cx="9144000" cy="3479180"/>
          </a:xfrm>
          <a:prstGeom prst="rect">
            <a:avLst/>
          </a:prstGeom>
        </p:spPr>
      </p:pic>
    </p:spTree>
    <p:extLst>
      <p:ext uri="{BB962C8B-B14F-4D97-AF65-F5344CB8AC3E}">
        <p14:creationId xmlns:p14="http://schemas.microsoft.com/office/powerpoint/2010/main" val="428874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9" y="1690584"/>
            <a:ext cx="3443844" cy="2470069"/>
          </a:xfrm>
        </p:spPr>
        <p:txBody>
          <a:bodyPr>
            <a:normAutofit/>
          </a:bodyPr>
          <a:lstStyle/>
          <a:p>
            <a:pPr algn="l"/>
            <a:r>
              <a:rPr lang="en-US" sz="9600" b="1" dirty="0">
                <a:solidFill>
                  <a:schemeClr val="accent4">
                    <a:lumMod val="20000"/>
                    <a:lumOff val="80000"/>
                  </a:schemeClr>
                </a:solidFill>
                <a:latin typeface="+mn-lt"/>
              </a:rPr>
              <a:t>FAITH</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966357" y="1990706"/>
            <a:ext cx="5082639" cy="3048779"/>
          </a:xfrm>
        </p:spPr>
        <p:txBody>
          <a:bodyPr>
            <a:normAutofit fontScale="85000" lnSpcReduction="20000"/>
          </a:bodyPr>
          <a:lstStyle/>
          <a:p>
            <a:pPr algn="l">
              <a:lnSpc>
                <a:spcPct val="110000"/>
              </a:lnSpc>
              <a:spcBef>
                <a:spcPts val="0"/>
              </a:spcBef>
            </a:pPr>
            <a:r>
              <a:rPr lang="en-US" sz="6600" b="1" dirty="0"/>
              <a:t>Asking for protection, </a:t>
            </a:r>
          </a:p>
          <a:p>
            <a:pPr algn="l">
              <a:lnSpc>
                <a:spcPct val="110000"/>
              </a:lnSpc>
              <a:spcBef>
                <a:spcPts val="0"/>
              </a:spcBef>
            </a:pPr>
            <a:r>
              <a:rPr lang="en-US" sz="6600" b="1" dirty="0"/>
              <a:t>help ….</a:t>
            </a:r>
          </a:p>
          <a:p>
            <a:pPr algn="l">
              <a:lnSpc>
                <a:spcPct val="110000"/>
              </a:lnSpc>
              <a:spcBef>
                <a:spcPts val="0"/>
              </a:spcBef>
            </a:pPr>
            <a:r>
              <a:rPr lang="en-US" sz="4800" b="1" dirty="0"/>
              <a:t>[MATTHEW 6:11-13]</a:t>
            </a:r>
          </a:p>
        </p:txBody>
      </p:sp>
      <p:sp>
        <p:nvSpPr>
          <p:cNvPr id="4" name="Rectangle 3">
            <a:extLst>
              <a:ext uri="{FF2B5EF4-FFF2-40B4-BE49-F238E27FC236}">
                <a16:creationId xmlns:a16="http://schemas.microsoft.com/office/drawing/2014/main" id="{36D0F4D6-3318-324B-900F-B38AAED59913}"/>
              </a:ext>
            </a:extLst>
          </p:cNvPr>
          <p:cNvSpPr/>
          <p:nvPr/>
        </p:nvSpPr>
        <p:spPr>
          <a:xfrm>
            <a:off x="3556661" y="2280062"/>
            <a:ext cx="130628" cy="247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12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9" y="1690584"/>
            <a:ext cx="3443844" cy="2470069"/>
          </a:xfrm>
        </p:spPr>
        <p:txBody>
          <a:bodyPr>
            <a:normAutofit/>
          </a:bodyPr>
          <a:lstStyle/>
          <a:p>
            <a:pPr algn="l"/>
            <a:r>
              <a:rPr lang="en-US" sz="9600" b="1" dirty="0">
                <a:solidFill>
                  <a:schemeClr val="accent4">
                    <a:lumMod val="20000"/>
                    <a:lumOff val="80000"/>
                  </a:schemeClr>
                </a:solidFill>
                <a:latin typeface="+mn-lt"/>
              </a:rPr>
              <a:t>FAITH</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966357" y="1990706"/>
            <a:ext cx="5082639" cy="3048779"/>
          </a:xfrm>
        </p:spPr>
        <p:txBody>
          <a:bodyPr>
            <a:normAutofit fontScale="85000" lnSpcReduction="20000"/>
          </a:bodyPr>
          <a:lstStyle/>
          <a:p>
            <a:pPr algn="l">
              <a:lnSpc>
                <a:spcPct val="110000"/>
              </a:lnSpc>
              <a:spcBef>
                <a:spcPts val="0"/>
              </a:spcBef>
            </a:pPr>
            <a:r>
              <a:rPr lang="en-US" sz="6600" b="1" dirty="0"/>
              <a:t>Trusting God when things do not go our way</a:t>
            </a:r>
          </a:p>
          <a:p>
            <a:pPr algn="l">
              <a:lnSpc>
                <a:spcPct val="110000"/>
              </a:lnSpc>
              <a:spcBef>
                <a:spcPts val="0"/>
              </a:spcBef>
            </a:pPr>
            <a:r>
              <a:rPr lang="en-US" sz="3900" b="1" dirty="0"/>
              <a:t>[2 CORINTHIANS 12:8-9]</a:t>
            </a:r>
          </a:p>
        </p:txBody>
      </p:sp>
      <p:sp>
        <p:nvSpPr>
          <p:cNvPr id="4" name="Rectangle 3">
            <a:extLst>
              <a:ext uri="{FF2B5EF4-FFF2-40B4-BE49-F238E27FC236}">
                <a16:creationId xmlns:a16="http://schemas.microsoft.com/office/drawing/2014/main" id="{36D0F4D6-3318-324B-900F-B38AAED59913}"/>
              </a:ext>
            </a:extLst>
          </p:cNvPr>
          <p:cNvSpPr/>
          <p:nvPr/>
        </p:nvSpPr>
        <p:spPr>
          <a:xfrm>
            <a:off x="3556661" y="2280062"/>
            <a:ext cx="130628" cy="247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310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9" y="1690584"/>
            <a:ext cx="3443844" cy="2470069"/>
          </a:xfrm>
        </p:spPr>
        <p:txBody>
          <a:bodyPr>
            <a:normAutofit/>
          </a:bodyPr>
          <a:lstStyle/>
          <a:p>
            <a:pPr algn="l"/>
            <a:r>
              <a:rPr lang="en-US" sz="9600" b="1" dirty="0">
                <a:solidFill>
                  <a:schemeClr val="accent4">
                    <a:lumMod val="20000"/>
                    <a:lumOff val="80000"/>
                  </a:schemeClr>
                </a:solidFill>
                <a:latin typeface="+mn-lt"/>
              </a:rPr>
              <a:t>FAITH</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954482" y="2133210"/>
            <a:ext cx="5082639" cy="3048779"/>
          </a:xfrm>
        </p:spPr>
        <p:txBody>
          <a:bodyPr>
            <a:normAutofit fontScale="70000" lnSpcReduction="20000"/>
          </a:bodyPr>
          <a:lstStyle/>
          <a:p>
            <a:pPr algn="l">
              <a:lnSpc>
                <a:spcPct val="120000"/>
              </a:lnSpc>
              <a:spcBef>
                <a:spcPts val="0"/>
              </a:spcBef>
            </a:pPr>
            <a:r>
              <a:rPr lang="en-US" sz="6600" b="1" dirty="0"/>
              <a:t>Willing to accept God’s will when it is different from ours</a:t>
            </a:r>
          </a:p>
          <a:p>
            <a:pPr algn="l">
              <a:lnSpc>
                <a:spcPct val="120000"/>
              </a:lnSpc>
              <a:spcBef>
                <a:spcPts val="0"/>
              </a:spcBef>
            </a:pPr>
            <a:r>
              <a:rPr lang="en-US" sz="3900" b="1" dirty="0"/>
              <a:t>[MATTHEW 26:36-42]</a:t>
            </a:r>
          </a:p>
        </p:txBody>
      </p:sp>
      <p:sp>
        <p:nvSpPr>
          <p:cNvPr id="4" name="Rectangle 3">
            <a:extLst>
              <a:ext uri="{FF2B5EF4-FFF2-40B4-BE49-F238E27FC236}">
                <a16:creationId xmlns:a16="http://schemas.microsoft.com/office/drawing/2014/main" id="{36D0F4D6-3318-324B-900F-B38AAED59913}"/>
              </a:ext>
            </a:extLst>
          </p:cNvPr>
          <p:cNvSpPr/>
          <p:nvPr/>
        </p:nvSpPr>
        <p:spPr>
          <a:xfrm>
            <a:off x="3556661" y="2280062"/>
            <a:ext cx="130628" cy="247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84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9" y="1690584"/>
            <a:ext cx="3443844" cy="2470069"/>
          </a:xfrm>
        </p:spPr>
        <p:txBody>
          <a:bodyPr>
            <a:normAutofit/>
          </a:bodyPr>
          <a:lstStyle/>
          <a:p>
            <a:pPr algn="l"/>
            <a:r>
              <a:rPr lang="en-US" sz="9600" b="1" dirty="0">
                <a:solidFill>
                  <a:schemeClr val="accent4">
                    <a:lumMod val="20000"/>
                    <a:lumOff val="80000"/>
                  </a:schemeClr>
                </a:solidFill>
                <a:latin typeface="+mn-lt"/>
              </a:rPr>
              <a:t>FAITH</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954482" y="2133210"/>
            <a:ext cx="5082639" cy="3048779"/>
          </a:xfrm>
        </p:spPr>
        <p:txBody>
          <a:bodyPr>
            <a:normAutofit fontScale="77500" lnSpcReduction="20000"/>
          </a:bodyPr>
          <a:lstStyle/>
          <a:p>
            <a:pPr algn="l">
              <a:lnSpc>
                <a:spcPct val="120000"/>
              </a:lnSpc>
              <a:spcBef>
                <a:spcPts val="0"/>
              </a:spcBef>
            </a:pPr>
            <a:r>
              <a:rPr lang="en-US" sz="6600" b="1" dirty="0"/>
              <a:t>Trusts that there is a bigger picture in play</a:t>
            </a:r>
          </a:p>
          <a:p>
            <a:pPr algn="l">
              <a:lnSpc>
                <a:spcPct val="120000"/>
              </a:lnSpc>
              <a:spcBef>
                <a:spcPts val="0"/>
              </a:spcBef>
            </a:pPr>
            <a:r>
              <a:rPr lang="en-US" sz="3900" b="1" dirty="0"/>
              <a:t>[ROMANS 8:26-29]</a:t>
            </a:r>
          </a:p>
        </p:txBody>
      </p:sp>
      <p:sp>
        <p:nvSpPr>
          <p:cNvPr id="4" name="Rectangle 3">
            <a:extLst>
              <a:ext uri="{FF2B5EF4-FFF2-40B4-BE49-F238E27FC236}">
                <a16:creationId xmlns:a16="http://schemas.microsoft.com/office/drawing/2014/main" id="{36D0F4D6-3318-324B-900F-B38AAED59913}"/>
              </a:ext>
            </a:extLst>
          </p:cNvPr>
          <p:cNvSpPr/>
          <p:nvPr/>
        </p:nvSpPr>
        <p:spPr>
          <a:xfrm>
            <a:off x="3556661" y="2280062"/>
            <a:ext cx="130628" cy="247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121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9" y="1690584"/>
            <a:ext cx="3443844" cy="2470069"/>
          </a:xfrm>
        </p:spPr>
        <p:txBody>
          <a:bodyPr>
            <a:normAutofit/>
          </a:bodyPr>
          <a:lstStyle/>
          <a:p>
            <a:pPr algn="l"/>
            <a:r>
              <a:rPr lang="en-US" sz="9600" b="1" dirty="0">
                <a:solidFill>
                  <a:schemeClr val="accent4">
                    <a:lumMod val="20000"/>
                    <a:lumOff val="80000"/>
                  </a:schemeClr>
                </a:solidFill>
                <a:latin typeface="+mn-lt"/>
              </a:rPr>
              <a:t>FAITH</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942607" y="1690584"/>
            <a:ext cx="5082639" cy="3828203"/>
          </a:xfrm>
        </p:spPr>
        <p:txBody>
          <a:bodyPr>
            <a:normAutofit fontScale="92500" lnSpcReduction="20000"/>
          </a:bodyPr>
          <a:lstStyle/>
          <a:p>
            <a:pPr algn="l">
              <a:lnSpc>
                <a:spcPct val="120000"/>
              </a:lnSpc>
              <a:spcBef>
                <a:spcPts val="0"/>
              </a:spcBef>
            </a:pPr>
            <a:r>
              <a:rPr lang="en-US" sz="4000" b="1" dirty="0"/>
              <a:t>Continuing to be the people of God ministering to one another and to the world</a:t>
            </a:r>
          </a:p>
          <a:p>
            <a:pPr algn="l">
              <a:lnSpc>
                <a:spcPct val="120000"/>
              </a:lnSpc>
              <a:spcBef>
                <a:spcPts val="0"/>
              </a:spcBef>
            </a:pPr>
            <a:r>
              <a:rPr lang="en-US" sz="2600" b="1" dirty="0"/>
              <a:t>[PHILIPPIANS 1:12-14;                             2 CORINTHIANS 8:1-4]</a:t>
            </a:r>
          </a:p>
        </p:txBody>
      </p:sp>
      <p:sp>
        <p:nvSpPr>
          <p:cNvPr id="4" name="Rectangle 3">
            <a:extLst>
              <a:ext uri="{FF2B5EF4-FFF2-40B4-BE49-F238E27FC236}">
                <a16:creationId xmlns:a16="http://schemas.microsoft.com/office/drawing/2014/main" id="{36D0F4D6-3318-324B-900F-B38AAED59913}"/>
              </a:ext>
            </a:extLst>
          </p:cNvPr>
          <p:cNvSpPr/>
          <p:nvPr/>
        </p:nvSpPr>
        <p:spPr>
          <a:xfrm>
            <a:off x="3556661" y="2280062"/>
            <a:ext cx="130628" cy="247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21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25632" y="1391002"/>
            <a:ext cx="8502731" cy="755733"/>
          </a:xfrm>
        </p:spPr>
        <p:txBody>
          <a:bodyPr>
            <a:normAutofit fontScale="90000"/>
          </a:bodyPr>
          <a:lstStyle/>
          <a:p>
            <a:r>
              <a:rPr lang="en-US" b="1" dirty="0">
                <a:solidFill>
                  <a:schemeClr val="accent4">
                    <a:lumMod val="20000"/>
                    <a:lumOff val="80000"/>
                  </a:schemeClr>
                </a:solidFill>
                <a:latin typeface="+mn-lt"/>
              </a:rPr>
              <a:t>MINISTERING INTERNALLY</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20634" y="2303811"/>
            <a:ext cx="8585859" cy="3859481"/>
          </a:xfrm>
        </p:spPr>
        <p:txBody>
          <a:bodyPr>
            <a:normAutofit fontScale="77500" lnSpcReduction="20000"/>
          </a:bodyPr>
          <a:lstStyle/>
          <a:p>
            <a:pPr algn="l">
              <a:lnSpc>
                <a:spcPct val="120000"/>
              </a:lnSpc>
              <a:spcBef>
                <a:spcPts val="0"/>
              </a:spcBef>
            </a:pPr>
            <a:r>
              <a:rPr lang="en-US" sz="4000" b="1" dirty="0"/>
              <a:t>Check in on one-another by phone and messaging Become part of a team to deliberately check in on the ‘at risk’ people self-isolating</a:t>
            </a:r>
          </a:p>
          <a:p>
            <a:pPr algn="l">
              <a:lnSpc>
                <a:spcPct val="120000"/>
              </a:lnSpc>
              <a:spcBef>
                <a:spcPts val="0"/>
              </a:spcBef>
            </a:pPr>
            <a:r>
              <a:rPr lang="en-US" sz="4000" b="1" dirty="0"/>
              <a:t>Use the RCC Facebook Group as a way of minimizing social isolation and to encourage each other.</a:t>
            </a:r>
          </a:p>
          <a:p>
            <a:pPr algn="l">
              <a:lnSpc>
                <a:spcPct val="120000"/>
              </a:lnSpc>
              <a:spcBef>
                <a:spcPts val="0"/>
              </a:spcBef>
            </a:pPr>
            <a:r>
              <a:rPr lang="en-US" sz="4000" b="1" dirty="0"/>
              <a:t>Respond practically to known need</a:t>
            </a:r>
          </a:p>
          <a:p>
            <a:pPr algn="l">
              <a:lnSpc>
                <a:spcPct val="120000"/>
              </a:lnSpc>
              <a:spcBef>
                <a:spcPts val="0"/>
              </a:spcBef>
            </a:pPr>
            <a:endParaRPr lang="en-US" b="1" dirty="0">
              <a:solidFill>
                <a:schemeClr val="accent4">
                  <a:lumMod val="60000"/>
                  <a:lumOff val="40000"/>
                </a:schemeClr>
              </a:solidFill>
            </a:endParaRPr>
          </a:p>
        </p:txBody>
      </p:sp>
      <p:sp>
        <p:nvSpPr>
          <p:cNvPr id="4" name="Rectangle 3">
            <a:extLst>
              <a:ext uri="{FF2B5EF4-FFF2-40B4-BE49-F238E27FC236}">
                <a16:creationId xmlns:a16="http://schemas.microsoft.com/office/drawing/2014/main" id="{36D0F4D6-3318-324B-900F-B38AAED59913}"/>
              </a:ext>
            </a:extLst>
          </p:cNvPr>
          <p:cNvSpPr/>
          <p:nvPr/>
        </p:nvSpPr>
        <p:spPr>
          <a:xfrm rot="5400000" flipH="1">
            <a:off x="4442262" y="-1321752"/>
            <a:ext cx="45719" cy="6982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49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25632" y="1391002"/>
            <a:ext cx="8502731" cy="755733"/>
          </a:xfrm>
        </p:spPr>
        <p:txBody>
          <a:bodyPr>
            <a:normAutofit fontScale="90000"/>
          </a:bodyPr>
          <a:lstStyle/>
          <a:p>
            <a:r>
              <a:rPr lang="en-US" b="1" dirty="0">
                <a:solidFill>
                  <a:schemeClr val="accent4">
                    <a:lumMod val="20000"/>
                    <a:lumOff val="80000"/>
                  </a:schemeClr>
                </a:solidFill>
                <a:latin typeface="+mn-lt"/>
              </a:rPr>
              <a:t>MINISTERING EXTERNALLY</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20634" y="2303811"/>
            <a:ext cx="8585859" cy="3859481"/>
          </a:xfrm>
        </p:spPr>
        <p:txBody>
          <a:bodyPr>
            <a:normAutofit/>
          </a:bodyPr>
          <a:lstStyle/>
          <a:p>
            <a:pPr algn="l">
              <a:lnSpc>
                <a:spcPct val="120000"/>
              </a:lnSpc>
              <a:spcBef>
                <a:spcPts val="0"/>
              </a:spcBef>
            </a:pPr>
            <a:r>
              <a:rPr lang="en-US" sz="4000" b="1" dirty="0"/>
              <a:t>Offer to help your </a:t>
            </a:r>
            <a:r>
              <a:rPr lang="en-US" sz="4000" b="1" dirty="0" err="1"/>
              <a:t>neighbours</a:t>
            </a:r>
            <a:endParaRPr lang="en-US" sz="4000" b="1" dirty="0"/>
          </a:p>
          <a:p>
            <a:pPr algn="l">
              <a:lnSpc>
                <a:spcPct val="120000"/>
              </a:lnSpc>
              <a:spcBef>
                <a:spcPts val="0"/>
              </a:spcBef>
            </a:pPr>
            <a:endParaRPr lang="en-US" b="1" dirty="0">
              <a:solidFill>
                <a:schemeClr val="accent4">
                  <a:lumMod val="60000"/>
                  <a:lumOff val="40000"/>
                </a:schemeClr>
              </a:solidFill>
            </a:endParaRPr>
          </a:p>
        </p:txBody>
      </p:sp>
      <p:sp>
        <p:nvSpPr>
          <p:cNvPr id="4" name="Rectangle 3">
            <a:extLst>
              <a:ext uri="{FF2B5EF4-FFF2-40B4-BE49-F238E27FC236}">
                <a16:creationId xmlns:a16="http://schemas.microsoft.com/office/drawing/2014/main" id="{36D0F4D6-3318-324B-900F-B38AAED59913}"/>
              </a:ext>
            </a:extLst>
          </p:cNvPr>
          <p:cNvSpPr/>
          <p:nvPr/>
        </p:nvSpPr>
        <p:spPr>
          <a:xfrm rot="5400000" flipH="1">
            <a:off x="4442262" y="-1321752"/>
            <a:ext cx="45719" cy="6982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1739A4-0AE9-AB43-BDDF-311D9E4BDE05}"/>
              </a:ext>
            </a:extLst>
          </p:cNvPr>
          <p:cNvPicPr>
            <a:picLocks noChangeAspect="1"/>
          </p:cNvPicPr>
          <p:nvPr/>
        </p:nvPicPr>
        <p:blipFill>
          <a:blip r:embed="rId2"/>
          <a:stretch>
            <a:fillRect/>
          </a:stretch>
        </p:blipFill>
        <p:spPr>
          <a:xfrm rot="649167">
            <a:off x="2373781" y="-438442"/>
            <a:ext cx="6527800" cy="6743700"/>
          </a:xfrm>
          <a:prstGeom prst="rect">
            <a:avLst/>
          </a:prstGeom>
        </p:spPr>
      </p:pic>
    </p:spTree>
    <p:extLst>
      <p:ext uri="{BB962C8B-B14F-4D97-AF65-F5344CB8AC3E}">
        <p14:creationId xmlns:p14="http://schemas.microsoft.com/office/powerpoint/2010/main" val="112237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25632" y="1391002"/>
            <a:ext cx="8502731" cy="755733"/>
          </a:xfrm>
        </p:spPr>
        <p:txBody>
          <a:bodyPr>
            <a:normAutofit fontScale="90000"/>
          </a:bodyPr>
          <a:lstStyle/>
          <a:p>
            <a:r>
              <a:rPr lang="en-US" b="1" dirty="0">
                <a:solidFill>
                  <a:schemeClr val="accent4">
                    <a:lumMod val="20000"/>
                    <a:lumOff val="80000"/>
                  </a:schemeClr>
                </a:solidFill>
                <a:latin typeface="+mn-lt"/>
              </a:rPr>
              <a:t>MINISTERING EXTERNALLY</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20634" y="2303811"/>
            <a:ext cx="8585859" cy="3859481"/>
          </a:xfrm>
        </p:spPr>
        <p:txBody>
          <a:bodyPr>
            <a:normAutofit/>
          </a:bodyPr>
          <a:lstStyle/>
          <a:p>
            <a:pPr algn="l">
              <a:lnSpc>
                <a:spcPct val="120000"/>
              </a:lnSpc>
              <a:spcBef>
                <a:spcPts val="0"/>
              </a:spcBef>
            </a:pPr>
            <a:r>
              <a:rPr lang="en-US" sz="4000" b="1" dirty="0"/>
              <a:t>Offer to help your </a:t>
            </a:r>
            <a:r>
              <a:rPr lang="en-US" sz="4000" b="1" dirty="0" err="1"/>
              <a:t>neighbours</a:t>
            </a:r>
            <a:endParaRPr lang="en-US" sz="4000" b="1" dirty="0"/>
          </a:p>
          <a:p>
            <a:pPr algn="l">
              <a:lnSpc>
                <a:spcPct val="120000"/>
              </a:lnSpc>
              <a:spcBef>
                <a:spcPts val="0"/>
              </a:spcBef>
            </a:pPr>
            <a:r>
              <a:rPr lang="en-US" sz="4000" b="1" dirty="0"/>
              <a:t>Sharing your stuff</a:t>
            </a:r>
          </a:p>
          <a:p>
            <a:pPr algn="l">
              <a:lnSpc>
                <a:spcPct val="120000"/>
              </a:lnSpc>
              <a:spcBef>
                <a:spcPts val="0"/>
              </a:spcBef>
            </a:pPr>
            <a:endParaRPr lang="en-US" b="1" dirty="0">
              <a:solidFill>
                <a:schemeClr val="accent4">
                  <a:lumMod val="60000"/>
                  <a:lumOff val="40000"/>
                </a:schemeClr>
              </a:solidFill>
            </a:endParaRPr>
          </a:p>
        </p:txBody>
      </p:sp>
      <p:sp>
        <p:nvSpPr>
          <p:cNvPr id="4" name="Rectangle 3">
            <a:extLst>
              <a:ext uri="{FF2B5EF4-FFF2-40B4-BE49-F238E27FC236}">
                <a16:creationId xmlns:a16="http://schemas.microsoft.com/office/drawing/2014/main" id="{36D0F4D6-3318-324B-900F-B38AAED59913}"/>
              </a:ext>
            </a:extLst>
          </p:cNvPr>
          <p:cNvSpPr/>
          <p:nvPr/>
        </p:nvSpPr>
        <p:spPr>
          <a:xfrm rot="5400000" flipH="1">
            <a:off x="4442262" y="-1321752"/>
            <a:ext cx="45719" cy="6982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16F857F-6637-3F42-A320-5281C5244B70}"/>
              </a:ext>
            </a:extLst>
          </p:cNvPr>
          <p:cNvPicPr>
            <a:picLocks noChangeAspect="1"/>
          </p:cNvPicPr>
          <p:nvPr/>
        </p:nvPicPr>
        <p:blipFill rotWithShape="1">
          <a:blip r:embed="rId2"/>
          <a:srcRect b="68697"/>
          <a:stretch/>
        </p:blipFill>
        <p:spPr>
          <a:xfrm>
            <a:off x="309061" y="3935020"/>
            <a:ext cx="8514305" cy="2146734"/>
          </a:xfrm>
          <a:prstGeom prst="rect">
            <a:avLst/>
          </a:prstGeom>
        </p:spPr>
      </p:pic>
      <p:sp>
        <p:nvSpPr>
          <p:cNvPr id="7" name="Rectangle 6">
            <a:extLst>
              <a:ext uri="{FF2B5EF4-FFF2-40B4-BE49-F238E27FC236}">
                <a16:creationId xmlns:a16="http://schemas.microsoft.com/office/drawing/2014/main" id="{6A689AC6-8C6E-4A44-B766-F89AB5E61E98}"/>
              </a:ext>
            </a:extLst>
          </p:cNvPr>
          <p:cNvSpPr/>
          <p:nvPr/>
        </p:nvSpPr>
        <p:spPr>
          <a:xfrm>
            <a:off x="807522" y="4233551"/>
            <a:ext cx="1710047" cy="1959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C1239C-CF2E-0847-91DE-CCE8ACDE6EB2}"/>
              </a:ext>
            </a:extLst>
          </p:cNvPr>
          <p:cNvSpPr/>
          <p:nvPr/>
        </p:nvSpPr>
        <p:spPr>
          <a:xfrm>
            <a:off x="807522" y="4630054"/>
            <a:ext cx="2968831" cy="1959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BC1A7F-7CE7-8643-AE5E-0FCCDE1C4FFA}"/>
              </a:ext>
            </a:extLst>
          </p:cNvPr>
          <p:cNvSpPr/>
          <p:nvPr/>
        </p:nvSpPr>
        <p:spPr>
          <a:xfrm>
            <a:off x="1496290" y="4830612"/>
            <a:ext cx="7232073" cy="1959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FADB62-63EF-5449-A9B5-3A773D468D6A}"/>
              </a:ext>
            </a:extLst>
          </p:cNvPr>
          <p:cNvSpPr/>
          <p:nvPr/>
        </p:nvSpPr>
        <p:spPr>
          <a:xfrm>
            <a:off x="320634" y="5721591"/>
            <a:ext cx="3206337" cy="1799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2C81815-9C30-0B4B-9872-88D8CAC68AC3}"/>
              </a:ext>
            </a:extLst>
          </p:cNvPr>
          <p:cNvSpPr/>
          <p:nvPr/>
        </p:nvSpPr>
        <p:spPr>
          <a:xfrm>
            <a:off x="4572000" y="2303811"/>
            <a:ext cx="4156363" cy="2326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t>I just fluked it for 24 rolls of three ply at Aldi. If anyone is in need, I am happy to share.</a:t>
            </a:r>
          </a:p>
        </p:txBody>
      </p:sp>
      <p:cxnSp>
        <p:nvCxnSpPr>
          <p:cNvPr id="13" name="Straight Connector 12">
            <a:extLst>
              <a:ext uri="{FF2B5EF4-FFF2-40B4-BE49-F238E27FC236}">
                <a16:creationId xmlns:a16="http://schemas.microsoft.com/office/drawing/2014/main" id="{D9E02728-16FF-9C4D-8246-B409590BAC16}"/>
              </a:ext>
            </a:extLst>
          </p:cNvPr>
          <p:cNvCxnSpPr>
            <a:cxnSpLocks/>
            <a:stCxn id="11" idx="1"/>
          </p:cNvCxnSpPr>
          <p:nvPr/>
        </p:nvCxnSpPr>
        <p:spPr>
          <a:xfrm flipH="1">
            <a:off x="2695700" y="3466933"/>
            <a:ext cx="1876300" cy="185321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27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25632" y="1391002"/>
            <a:ext cx="8502731" cy="755733"/>
          </a:xfrm>
        </p:spPr>
        <p:txBody>
          <a:bodyPr>
            <a:normAutofit fontScale="90000"/>
          </a:bodyPr>
          <a:lstStyle/>
          <a:p>
            <a:r>
              <a:rPr lang="en-US" b="1" dirty="0">
                <a:solidFill>
                  <a:schemeClr val="accent4">
                    <a:lumMod val="20000"/>
                    <a:lumOff val="80000"/>
                  </a:schemeClr>
                </a:solidFill>
                <a:latin typeface="+mn-lt"/>
              </a:rPr>
              <a:t>MINISTERING EXTERNALLY</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20634" y="2303811"/>
            <a:ext cx="8585859" cy="3859481"/>
          </a:xfrm>
        </p:spPr>
        <p:txBody>
          <a:bodyPr>
            <a:normAutofit fontScale="92500" lnSpcReduction="10000"/>
          </a:bodyPr>
          <a:lstStyle/>
          <a:p>
            <a:pPr algn="l">
              <a:lnSpc>
                <a:spcPct val="120000"/>
              </a:lnSpc>
              <a:spcBef>
                <a:spcPts val="0"/>
              </a:spcBef>
            </a:pPr>
            <a:r>
              <a:rPr lang="en-US" sz="4000" b="1" dirty="0"/>
              <a:t>Offer to help your </a:t>
            </a:r>
            <a:r>
              <a:rPr lang="en-US" sz="4000" b="1" dirty="0" err="1"/>
              <a:t>neighbours</a:t>
            </a:r>
            <a:endParaRPr lang="en-US" sz="4000" b="1" dirty="0"/>
          </a:p>
          <a:p>
            <a:pPr algn="l">
              <a:lnSpc>
                <a:spcPct val="120000"/>
              </a:lnSpc>
              <a:spcBef>
                <a:spcPts val="0"/>
              </a:spcBef>
            </a:pPr>
            <a:r>
              <a:rPr lang="en-US" sz="4000" b="1" dirty="0"/>
              <a:t>Share your stuff</a:t>
            </a:r>
          </a:p>
          <a:p>
            <a:pPr algn="l">
              <a:lnSpc>
                <a:spcPct val="120000"/>
              </a:lnSpc>
              <a:spcBef>
                <a:spcPts val="0"/>
              </a:spcBef>
            </a:pPr>
            <a:r>
              <a:rPr lang="en-US" sz="4000" b="1" dirty="0"/>
              <a:t>Protect the community by following advised health protocols</a:t>
            </a:r>
          </a:p>
          <a:p>
            <a:pPr algn="l">
              <a:lnSpc>
                <a:spcPct val="120000"/>
              </a:lnSpc>
              <a:spcBef>
                <a:spcPts val="0"/>
              </a:spcBef>
            </a:pPr>
            <a:r>
              <a:rPr lang="en-US" sz="4000" b="1" dirty="0"/>
              <a:t>Testify to how God is helping you deal with the uncertainty you face</a:t>
            </a:r>
          </a:p>
          <a:p>
            <a:pPr algn="l">
              <a:lnSpc>
                <a:spcPct val="120000"/>
              </a:lnSpc>
              <a:spcBef>
                <a:spcPts val="0"/>
              </a:spcBef>
            </a:pPr>
            <a:endParaRPr lang="en-US" b="1" dirty="0">
              <a:solidFill>
                <a:schemeClr val="accent4">
                  <a:lumMod val="60000"/>
                  <a:lumOff val="40000"/>
                </a:schemeClr>
              </a:solidFill>
            </a:endParaRPr>
          </a:p>
        </p:txBody>
      </p:sp>
      <p:sp>
        <p:nvSpPr>
          <p:cNvPr id="4" name="Rectangle 3">
            <a:extLst>
              <a:ext uri="{FF2B5EF4-FFF2-40B4-BE49-F238E27FC236}">
                <a16:creationId xmlns:a16="http://schemas.microsoft.com/office/drawing/2014/main" id="{36D0F4D6-3318-324B-900F-B38AAED59913}"/>
              </a:ext>
            </a:extLst>
          </p:cNvPr>
          <p:cNvSpPr/>
          <p:nvPr/>
        </p:nvSpPr>
        <p:spPr>
          <a:xfrm rot="5400000" flipH="1">
            <a:off x="4442262" y="-1321752"/>
            <a:ext cx="45719" cy="6982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10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25632" y="1391002"/>
            <a:ext cx="8502731" cy="755733"/>
          </a:xfrm>
        </p:spPr>
        <p:txBody>
          <a:bodyPr>
            <a:normAutofit fontScale="90000"/>
          </a:bodyPr>
          <a:lstStyle/>
          <a:p>
            <a:r>
              <a:rPr lang="en-US" b="1" dirty="0">
                <a:solidFill>
                  <a:schemeClr val="accent4">
                    <a:lumMod val="20000"/>
                    <a:lumOff val="80000"/>
                  </a:schemeClr>
                </a:solidFill>
                <a:latin typeface="+mn-lt"/>
              </a:rPr>
              <a:t>MINISTERING EXTERNALLY</a:t>
            </a:r>
          </a:p>
        </p:txBody>
      </p:sp>
      <p:sp>
        <p:nvSpPr>
          <p:cNvPr id="4" name="Rectangle 3">
            <a:extLst>
              <a:ext uri="{FF2B5EF4-FFF2-40B4-BE49-F238E27FC236}">
                <a16:creationId xmlns:a16="http://schemas.microsoft.com/office/drawing/2014/main" id="{36D0F4D6-3318-324B-900F-B38AAED59913}"/>
              </a:ext>
            </a:extLst>
          </p:cNvPr>
          <p:cNvSpPr/>
          <p:nvPr/>
        </p:nvSpPr>
        <p:spPr>
          <a:xfrm rot="5400000" flipH="1">
            <a:off x="4442262" y="-1321752"/>
            <a:ext cx="45719" cy="6982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2A9E5F-3662-0A42-80AE-EABD991DCAA5}"/>
              </a:ext>
            </a:extLst>
          </p:cNvPr>
          <p:cNvSpPr/>
          <p:nvPr/>
        </p:nvSpPr>
        <p:spPr>
          <a:xfrm>
            <a:off x="0" y="2146732"/>
            <a:ext cx="9143999" cy="4178911"/>
          </a:xfrm>
          <a:prstGeom prst="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600" i="1" dirty="0"/>
              <a:t>Most of our brethren were unsparing in their exceeding love and brotherly kindness. They held fast to each other and visited the sick fearlessly, and ministered to them continually, serving them in Christ. And they died with them most joyfully, taking the affliction of others, and drawing the sickness from their neighbours to themselves and willingly receiving their pains. And many who cared for the sick and gave strength to others died themselves having transferred to themselves their death. </a:t>
            </a:r>
          </a:p>
          <a:p>
            <a:pPr algn="ctr"/>
            <a:r>
              <a:rPr lang="en-AU" dirty="0"/>
              <a:t> </a:t>
            </a:r>
          </a:p>
          <a:p>
            <a:pPr algn="ctr"/>
            <a:r>
              <a:rPr lang="en-AU" sz="2000" dirty="0"/>
              <a:t>Eusebius, </a:t>
            </a:r>
            <a:r>
              <a:rPr lang="en-AU" sz="2000" i="1" dirty="0"/>
              <a:t>Ecclesiastical History </a:t>
            </a:r>
            <a:r>
              <a:rPr lang="en-AU" sz="2000" dirty="0"/>
              <a:t>VII.22.7. citing a letter from Bishop Dionysius of Alexandria (c.200-264) </a:t>
            </a:r>
            <a:endParaRPr lang="en-US" dirty="0"/>
          </a:p>
        </p:txBody>
      </p:sp>
    </p:spTree>
    <p:extLst>
      <p:ext uri="{BB962C8B-B14F-4D97-AF65-F5344CB8AC3E}">
        <p14:creationId xmlns:p14="http://schemas.microsoft.com/office/powerpoint/2010/main" val="145526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yer, woman, holding, people&#10;&#10;Description automatically generated">
            <a:extLst>
              <a:ext uri="{FF2B5EF4-FFF2-40B4-BE49-F238E27FC236}">
                <a16:creationId xmlns:a16="http://schemas.microsoft.com/office/drawing/2014/main" id="{76E2237A-2FF2-9D49-B301-473A4E15852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80209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86A813B-A1F3-CF41-80B8-79E8FCB024AC}"/>
              </a:ext>
            </a:extLst>
          </p:cNvPr>
          <p:cNvSpPr txBox="1"/>
          <p:nvPr/>
        </p:nvSpPr>
        <p:spPr>
          <a:xfrm>
            <a:off x="4872625" y="1751617"/>
            <a:ext cx="4009468" cy="3354765"/>
          </a:xfrm>
          <a:prstGeom prst="rect">
            <a:avLst/>
          </a:prstGeom>
          <a:noFill/>
        </p:spPr>
        <p:txBody>
          <a:bodyPr wrap="square" rtlCol="0">
            <a:spAutoFit/>
          </a:bodyPr>
          <a:lstStyle/>
          <a:p>
            <a:endParaRPr lang="en-US" dirty="0"/>
          </a:p>
          <a:p>
            <a:endParaRPr lang="en-US" dirty="0"/>
          </a:p>
          <a:p>
            <a:r>
              <a:rPr lang="en-US" sz="4400" dirty="0"/>
              <a:t>We can do this in the power of the Spirit of Christ.</a:t>
            </a:r>
          </a:p>
        </p:txBody>
      </p:sp>
      <p:pic>
        <p:nvPicPr>
          <p:cNvPr id="4" name="Picture 3" descr="A close up of a piece of paper&#10;&#10;Description automatically generated">
            <a:extLst>
              <a:ext uri="{FF2B5EF4-FFF2-40B4-BE49-F238E27FC236}">
                <a16:creationId xmlns:a16="http://schemas.microsoft.com/office/drawing/2014/main" id="{B379B82D-1828-FD43-8E1D-C257BDE94605}"/>
              </a:ext>
            </a:extLst>
          </p:cNvPr>
          <p:cNvPicPr>
            <a:picLocks noChangeAspect="1"/>
          </p:cNvPicPr>
          <p:nvPr/>
        </p:nvPicPr>
        <p:blipFill>
          <a:blip r:embed="rId2"/>
          <a:stretch>
            <a:fillRect/>
          </a:stretch>
        </p:blipFill>
        <p:spPr>
          <a:xfrm>
            <a:off x="0" y="0"/>
            <a:ext cx="4629586" cy="6858000"/>
          </a:xfrm>
          <a:prstGeom prst="rect">
            <a:avLst/>
          </a:prstGeom>
        </p:spPr>
      </p:pic>
    </p:spTree>
    <p:extLst>
      <p:ext uri="{BB962C8B-B14F-4D97-AF65-F5344CB8AC3E}">
        <p14:creationId xmlns:p14="http://schemas.microsoft.com/office/powerpoint/2010/main" val="13409443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0" y="4264151"/>
            <a:ext cx="4265032" cy="934189"/>
          </a:xfrm>
        </p:spPr>
        <p:txBody>
          <a:bodyPr anchor="b">
            <a:normAutofit fontScale="90000"/>
          </a:bodyPr>
          <a:lstStyle/>
          <a:p>
            <a:r>
              <a:rPr lang="en-US" b="1" i="1" dirty="0">
                <a:solidFill>
                  <a:schemeClr val="accent4">
                    <a:lumMod val="20000"/>
                    <a:lumOff val="80000"/>
                  </a:schemeClr>
                </a:solidFill>
                <a:latin typeface="+mn-lt"/>
              </a:rPr>
              <a:t>PRAYER</a:t>
            </a:r>
            <a:br>
              <a:rPr lang="en-US" b="1" i="1" dirty="0">
                <a:solidFill>
                  <a:schemeClr val="accent4">
                    <a:lumMod val="20000"/>
                    <a:lumOff val="80000"/>
                  </a:schemeClr>
                </a:solidFill>
                <a:latin typeface="+mn-lt"/>
              </a:rPr>
            </a:br>
            <a:r>
              <a:rPr lang="en-US" b="1" i="1" dirty="0">
                <a:solidFill>
                  <a:schemeClr val="accent4">
                    <a:lumMod val="20000"/>
                    <a:lumOff val="80000"/>
                  </a:schemeClr>
                </a:solidFill>
                <a:latin typeface="+mn-lt"/>
              </a:rPr>
              <a:t>for a PANDEMIC</a:t>
            </a:r>
            <a:br>
              <a:rPr lang="en-US" b="1" dirty="0">
                <a:solidFill>
                  <a:schemeClr val="accent4">
                    <a:lumMod val="20000"/>
                    <a:lumOff val="80000"/>
                  </a:schemeClr>
                </a:solidFill>
                <a:latin typeface="+mn-lt"/>
              </a:rPr>
            </a:br>
            <a:br>
              <a:rPr lang="en-US" b="1" dirty="0">
                <a:solidFill>
                  <a:schemeClr val="accent4">
                    <a:lumMod val="20000"/>
                    <a:lumOff val="80000"/>
                  </a:schemeClr>
                </a:solidFill>
                <a:latin typeface="+mn-lt"/>
              </a:rPr>
            </a:br>
            <a:r>
              <a:rPr lang="en-US" sz="3100" b="1" dirty="0">
                <a:solidFill>
                  <a:schemeClr val="accent4">
                    <a:lumMod val="20000"/>
                    <a:lumOff val="80000"/>
                  </a:schemeClr>
                </a:solidFill>
                <a:latin typeface="+mn-lt"/>
              </a:rPr>
              <a:t>author unknown</a:t>
            </a:r>
            <a:endParaRPr lang="en-US" b="1" dirty="0">
              <a:solidFill>
                <a:schemeClr val="accent4">
                  <a:lumMod val="20000"/>
                  <a:lumOff val="80000"/>
                </a:schemeClr>
              </a:solidFill>
              <a:latin typeface="+mn-lt"/>
            </a:endParaRPr>
          </a:p>
        </p:txBody>
      </p:sp>
      <p:pic>
        <p:nvPicPr>
          <p:cNvPr id="4" name="Picture 3" descr="A close up of a newspaper&#10;&#10;Description automatically generated">
            <a:extLst>
              <a:ext uri="{FF2B5EF4-FFF2-40B4-BE49-F238E27FC236}">
                <a16:creationId xmlns:a16="http://schemas.microsoft.com/office/drawing/2014/main" id="{CE138832-BAE2-7B41-A90D-D38DA05C6093}"/>
              </a:ext>
            </a:extLst>
          </p:cNvPr>
          <p:cNvPicPr>
            <a:picLocks noChangeAspect="1"/>
          </p:cNvPicPr>
          <p:nvPr/>
        </p:nvPicPr>
        <p:blipFill rotWithShape="1">
          <a:blip r:embed="rId2"/>
          <a:srcRect l="6933" t="11670" r="3337" b="3044"/>
          <a:stretch/>
        </p:blipFill>
        <p:spPr>
          <a:xfrm>
            <a:off x="3928786" y="0"/>
            <a:ext cx="5215213" cy="6338170"/>
          </a:xfrm>
          <a:prstGeom prst="rect">
            <a:avLst/>
          </a:prstGeom>
        </p:spPr>
      </p:pic>
    </p:spTree>
    <p:extLst>
      <p:ext uri="{BB962C8B-B14F-4D97-AF65-F5344CB8AC3E}">
        <p14:creationId xmlns:p14="http://schemas.microsoft.com/office/powerpoint/2010/main" val="195113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322D11-917F-C24C-91C1-0E3889A5852B}"/>
              </a:ext>
            </a:extLst>
          </p:cNvPr>
          <p:cNvSpPr/>
          <p:nvPr/>
        </p:nvSpPr>
        <p:spPr>
          <a:xfrm>
            <a:off x="0" y="0"/>
            <a:ext cx="9144000" cy="635725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d_Is_For_Us.mp4" descr="God_Is_For_Us.mp4">
            <a:hlinkClick r:id="" action="ppaction://media"/>
            <a:extLst>
              <a:ext uri="{FF2B5EF4-FFF2-40B4-BE49-F238E27FC236}">
                <a16:creationId xmlns:a16="http://schemas.microsoft.com/office/drawing/2014/main" id="{076DB966-E11B-034A-8FC7-FB72EC0D6C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357257"/>
          </a:xfrm>
          <a:prstGeom prst="rect">
            <a:avLst/>
          </a:prstGeom>
        </p:spPr>
      </p:pic>
    </p:spTree>
    <p:extLst>
      <p:ext uri="{BB962C8B-B14F-4D97-AF65-F5344CB8AC3E}">
        <p14:creationId xmlns:p14="http://schemas.microsoft.com/office/powerpoint/2010/main" val="17817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8" y="1690584"/>
            <a:ext cx="3871355" cy="2470069"/>
          </a:xfrm>
        </p:spPr>
        <p:txBody>
          <a:bodyPr>
            <a:noAutofit/>
          </a:bodyPr>
          <a:lstStyle/>
          <a:p>
            <a:pPr algn="l"/>
            <a:r>
              <a:rPr lang="en-US" b="1" dirty="0">
                <a:solidFill>
                  <a:schemeClr val="accent4">
                    <a:lumMod val="20000"/>
                    <a:lumOff val="80000"/>
                  </a:schemeClr>
                </a:solidFill>
                <a:latin typeface="+mn-lt"/>
              </a:rPr>
              <a:t>Everything has changed</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50321" y="4328031"/>
            <a:ext cx="3990109" cy="1678769"/>
          </a:xfrm>
        </p:spPr>
        <p:txBody>
          <a:bodyPr>
            <a:normAutofit/>
          </a:bodyPr>
          <a:lstStyle/>
          <a:p>
            <a:pPr algn="l">
              <a:lnSpc>
                <a:spcPct val="110000"/>
              </a:lnSpc>
              <a:spcBef>
                <a:spcPts val="0"/>
              </a:spcBef>
            </a:pPr>
            <a:r>
              <a:rPr lang="en-US" sz="4400" b="1" dirty="0"/>
              <a:t>Some practices</a:t>
            </a:r>
          </a:p>
          <a:p>
            <a:pPr algn="l">
              <a:lnSpc>
                <a:spcPct val="110000"/>
              </a:lnSpc>
              <a:spcBef>
                <a:spcPts val="0"/>
              </a:spcBef>
            </a:pPr>
            <a:r>
              <a:rPr lang="en-US" sz="4400" b="1" dirty="0"/>
              <a:t>Some outcomes</a:t>
            </a:r>
            <a:endParaRPr lang="en-US" sz="2800" b="1" dirty="0"/>
          </a:p>
        </p:txBody>
      </p:sp>
      <p:sp>
        <p:nvSpPr>
          <p:cNvPr id="4" name="Rectangle 3">
            <a:extLst>
              <a:ext uri="{FF2B5EF4-FFF2-40B4-BE49-F238E27FC236}">
                <a16:creationId xmlns:a16="http://schemas.microsoft.com/office/drawing/2014/main" id="{36D0F4D6-3318-324B-900F-B38AAED59913}"/>
              </a:ext>
            </a:extLst>
          </p:cNvPr>
          <p:cNvSpPr/>
          <p:nvPr/>
        </p:nvSpPr>
        <p:spPr>
          <a:xfrm>
            <a:off x="4441372" y="1690584"/>
            <a:ext cx="130628" cy="40689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193AE7D-0883-764D-AACA-F0FD84F47A72}"/>
              </a:ext>
            </a:extLst>
          </p:cNvPr>
          <p:cNvSpPr txBox="1">
            <a:spLocks/>
          </p:cNvSpPr>
          <p:nvPr/>
        </p:nvSpPr>
        <p:spPr>
          <a:xfrm>
            <a:off x="5142019" y="1690584"/>
            <a:ext cx="3871355" cy="24700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accent4">
                    <a:lumMod val="20000"/>
                    <a:lumOff val="80000"/>
                  </a:schemeClr>
                </a:solidFill>
                <a:latin typeface="+mn-lt"/>
              </a:rPr>
              <a:t>Much  remains unchanged</a:t>
            </a:r>
          </a:p>
        </p:txBody>
      </p:sp>
      <p:sp>
        <p:nvSpPr>
          <p:cNvPr id="6" name="Subtitle 2">
            <a:extLst>
              <a:ext uri="{FF2B5EF4-FFF2-40B4-BE49-F238E27FC236}">
                <a16:creationId xmlns:a16="http://schemas.microsoft.com/office/drawing/2014/main" id="{4FA756B1-8521-D549-994D-9E9420D7D675}"/>
              </a:ext>
            </a:extLst>
          </p:cNvPr>
          <p:cNvSpPr txBox="1">
            <a:spLocks/>
          </p:cNvSpPr>
          <p:nvPr/>
        </p:nvSpPr>
        <p:spPr>
          <a:xfrm>
            <a:off x="5142019" y="4328030"/>
            <a:ext cx="3990109" cy="1678769"/>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Bef>
                <a:spcPts val="0"/>
              </a:spcBef>
            </a:pPr>
            <a:r>
              <a:rPr lang="en-US" sz="4400" b="1" dirty="0"/>
              <a:t>God, Humanity, Universe, Basic Needs</a:t>
            </a:r>
            <a:endParaRPr lang="en-US" sz="2800" b="1" dirty="0"/>
          </a:p>
        </p:txBody>
      </p:sp>
    </p:spTree>
    <p:extLst>
      <p:ext uri="{BB962C8B-B14F-4D97-AF65-F5344CB8AC3E}">
        <p14:creationId xmlns:p14="http://schemas.microsoft.com/office/powerpoint/2010/main" val="3034398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8" y="1690584"/>
            <a:ext cx="3871355" cy="2470069"/>
          </a:xfrm>
        </p:spPr>
        <p:txBody>
          <a:bodyPr>
            <a:noAutofit/>
          </a:bodyPr>
          <a:lstStyle/>
          <a:p>
            <a:pPr algn="l"/>
            <a:r>
              <a:rPr lang="en-US" b="1" dirty="0">
                <a:solidFill>
                  <a:schemeClr val="accent4">
                    <a:lumMod val="20000"/>
                    <a:lumOff val="80000"/>
                  </a:schemeClr>
                </a:solidFill>
                <a:latin typeface="+mn-lt"/>
              </a:rPr>
              <a:t>Everything has changed</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50321" y="4328031"/>
            <a:ext cx="3990109" cy="1678769"/>
          </a:xfrm>
        </p:spPr>
        <p:txBody>
          <a:bodyPr>
            <a:normAutofit/>
          </a:bodyPr>
          <a:lstStyle/>
          <a:p>
            <a:pPr algn="l">
              <a:lnSpc>
                <a:spcPct val="110000"/>
              </a:lnSpc>
              <a:spcBef>
                <a:spcPts val="0"/>
              </a:spcBef>
            </a:pPr>
            <a:r>
              <a:rPr lang="en-US" sz="4400" b="1" dirty="0">
                <a:solidFill>
                  <a:schemeClr val="accent4">
                    <a:lumMod val="60000"/>
                    <a:lumOff val="40000"/>
                  </a:schemeClr>
                </a:solidFill>
              </a:rPr>
              <a:t>Some practices</a:t>
            </a:r>
          </a:p>
          <a:p>
            <a:pPr algn="l">
              <a:lnSpc>
                <a:spcPct val="110000"/>
              </a:lnSpc>
              <a:spcBef>
                <a:spcPts val="0"/>
              </a:spcBef>
            </a:pPr>
            <a:r>
              <a:rPr lang="en-US" sz="4400" b="1" dirty="0">
                <a:solidFill>
                  <a:schemeClr val="accent4">
                    <a:lumMod val="60000"/>
                    <a:lumOff val="40000"/>
                  </a:schemeClr>
                </a:solidFill>
              </a:rPr>
              <a:t>Some outcomes</a:t>
            </a:r>
            <a:endParaRPr lang="en-US" sz="2800" b="1" dirty="0">
              <a:solidFill>
                <a:schemeClr val="accent4">
                  <a:lumMod val="60000"/>
                  <a:lumOff val="40000"/>
                </a:schemeClr>
              </a:solidFill>
            </a:endParaRPr>
          </a:p>
        </p:txBody>
      </p:sp>
      <p:sp>
        <p:nvSpPr>
          <p:cNvPr id="4" name="Rectangle 3">
            <a:extLst>
              <a:ext uri="{FF2B5EF4-FFF2-40B4-BE49-F238E27FC236}">
                <a16:creationId xmlns:a16="http://schemas.microsoft.com/office/drawing/2014/main" id="{36D0F4D6-3318-324B-900F-B38AAED59913}"/>
              </a:ext>
            </a:extLst>
          </p:cNvPr>
          <p:cNvSpPr/>
          <p:nvPr/>
        </p:nvSpPr>
        <p:spPr>
          <a:xfrm>
            <a:off x="4441372" y="1690584"/>
            <a:ext cx="130628" cy="40689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193AE7D-0883-764D-AACA-F0FD84F47A72}"/>
              </a:ext>
            </a:extLst>
          </p:cNvPr>
          <p:cNvSpPr txBox="1">
            <a:spLocks/>
          </p:cNvSpPr>
          <p:nvPr/>
        </p:nvSpPr>
        <p:spPr>
          <a:xfrm>
            <a:off x="5142019" y="1690584"/>
            <a:ext cx="3871355" cy="24700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accent4">
                    <a:lumMod val="20000"/>
                    <a:lumOff val="80000"/>
                  </a:schemeClr>
                </a:solidFill>
                <a:latin typeface="+mn-lt"/>
              </a:rPr>
              <a:t>Much  remains unchanged</a:t>
            </a:r>
          </a:p>
        </p:txBody>
      </p:sp>
      <p:sp>
        <p:nvSpPr>
          <p:cNvPr id="6" name="Subtitle 2">
            <a:extLst>
              <a:ext uri="{FF2B5EF4-FFF2-40B4-BE49-F238E27FC236}">
                <a16:creationId xmlns:a16="http://schemas.microsoft.com/office/drawing/2014/main" id="{4FA756B1-8521-D549-994D-9E9420D7D675}"/>
              </a:ext>
            </a:extLst>
          </p:cNvPr>
          <p:cNvSpPr txBox="1">
            <a:spLocks/>
          </p:cNvSpPr>
          <p:nvPr/>
        </p:nvSpPr>
        <p:spPr>
          <a:xfrm>
            <a:off x="5142019" y="4328030"/>
            <a:ext cx="3990109" cy="1678769"/>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Bef>
                <a:spcPts val="0"/>
              </a:spcBef>
            </a:pPr>
            <a:r>
              <a:rPr lang="en-US" sz="4400" b="1" dirty="0"/>
              <a:t>God, Humanity, Universe, Basic Needs</a:t>
            </a:r>
            <a:endParaRPr lang="en-US" sz="2800" b="1" dirty="0"/>
          </a:p>
        </p:txBody>
      </p:sp>
      <p:pic>
        <p:nvPicPr>
          <p:cNvPr id="8" name="Picture 7">
            <a:extLst>
              <a:ext uri="{FF2B5EF4-FFF2-40B4-BE49-F238E27FC236}">
                <a16:creationId xmlns:a16="http://schemas.microsoft.com/office/drawing/2014/main" id="{831E91BE-930A-6C4A-9F9B-3509E4FD08E6}"/>
              </a:ext>
            </a:extLst>
          </p:cNvPr>
          <p:cNvPicPr>
            <a:picLocks noChangeAspect="1"/>
          </p:cNvPicPr>
          <p:nvPr/>
        </p:nvPicPr>
        <p:blipFill rotWithShape="1">
          <a:blip r:embed="rId2"/>
          <a:srcRect r="2005"/>
          <a:stretch/>
        </p:blipFill>
        <p:spPr>
          <a:xfrm>
            <a:off x="350321" y="1298679"/>
            <a:ext cx="3806041" cy="4824699"/>
          </a:xfrm>
          <a:prstGeom prst="rect">
            <a:avLst/>
          </a:prstGeom>
        </p:spPr>
      </p:pic>
    </p:spTree>
    <p:extLst>
      <p:ext uri="{BB962C8B-B14F-4D97-AF65-F5344CB8AC3E}">
        <p14:creationId xmlns:p14="http://schemas.microsoft.com/office/powerpoint/2010/main" val="456753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8" y="1904340"/>
            <a:ext cx="4286992" cy="2097645"/>
          </a:xfrm>
        </p:spPr>
        <p:txBody>
          <a:bodyPr>
            <a:noAutofit/>
          </a:bodyPr>
          <a:lstStyle/>
          <a:p>
            <a:pPr algn="l"/>
            <a:r>
              <a:rPr lang="en-US" sz="5400" b="1" dirty="0">
                <a:solidFill>
                  <a:schemeClr val="accent4">
                    <a:lumMod val="20000"/>
                    <a:lumOff val="80000"/>
                  </a:schemeClr>
                </a:solidFill>
                <a:latin typeface="+mn-lt"/>
              </a:rPr>
              <a:t>UNCERTAINTY</a:t>
            </a:r>
          </a:p>
        </p:txBody>
      </p:sp>
      <p:sp>
        <p:nvSpPr>
          <p:cNvPr id="6" name="Subtitle 2">
            <a:extLst>
              <a:ext uri="{FF2B5EF4-FFF2-40B4-BE49-F238E27FC236}">
                <a16:creationId xmlns:a16="http://schemas.microsoft.com/office/drawing/2014/main" id="{4FA756B1-8521-D549-994D-9E9420D7D675}"/>
              </a:ext>
            </a:extLst>
          </p:cNvPr>
          <p:cNvSpPr txBox="1">
            <a:spLocks/>
          </p:cNvSpPr>
          <p:nvPr/>
        </p:nvSpPr>
        <p:spPr>
          <a:xfrm>
            <a:off x="5153892" y="1690585"/>
            <a:ext cx="3479470" cy="406894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Bef>
                <a:spcPts val="0"/>
              </a:spcBef>
            </a:pPr>
            <a:r>
              <a:rPr lang="en-US" sz="4400" b="1" dirty="0"/>
              <a:t>. Health and </a:t>
            </a:r>
          </a:p>
          <a:p>
            <a:pPr algn="l">
              <a:lnSpc>
                <a:spcPct val="110000"/>
              </a:lnSpc>
              <a:spcBef>
                <a:spcPts val="0"/>
              </a:spcBef>
            </a:pPr>
            <a:r>
              <a:rPr lang="en-US" sz="4400" b="1" dirty="0"/>
              <a:t>  Well-being</a:t>
            </a:r>
          </a:p>
          <a:p>
            <a:pPr algn="l">
              <a:lnSpc>
                <a:spcPct val="110000"/>
              </a:lnSpc>
              <a:spcBef>
                <a:spcPts val="0"/>
              </a:spcBef>
            </a:pPr>
            <a:endParaRPr lang="en-US" sz="4400" b="1" dirty="0"/>
          </a:p>
          <a:p>
            <a:pPr algn="l">
              <a:lnSpc>
                <a:spcPct val="110000"/>
              </a:lnSpc>
              <a:spcBef>
                <a:spcPts val="0"/>
              </a:spcBef>
            </a:pPr>
            <a:r>
              <a:rPr lang="en-US" sz="4400" b="1" dirty="0"/>
              <a:t>. Business and </a:t>
            </a:r>
          </a:p>
          <a:p>
            <a:pPr algn="l">
              <a:lnSpc>
                <a:spcPct val="110000"/>
              </a:lnSpc>
              <a:spcBef>
                <a:spcPts val="0"/>
              </a:spcBef>
            </a:pPr>
            <a:r>
              <a:rPr lang="en-US" sz="4400" b="1" dirty="0"/>
              <a:t>  Finance</a:t>
            </a:r>
          </a:p>
          <a:p>
            <a:pPr algn="l">
              <a:lnSpc>
                <a:spcPct val="110000"/>
              </a:lnSpc>
              <a:spcBef>
                <a:spcPts val="0"/>
              </a:spcBef>
            </a:pPr>
            <a:endParaRPr lang="en-US" sz="4400" b="1" dirty="0"/>
          </a:p>
          <a:p>
            <a:pPr algn="l">
              <a:lnSpc>
                <a:spcPct val="110000"/>
              </a:lnSpc>
              <a:spcBef>
                <a:spcPts val="0"/>
              </a:spcBef>
            </a:pPr>
            <a:r>
              <a:rPr lang="en-US" sz="4400" b="1" dirty="0"/>
              <a:t>. Church and </a:t>
            </a:r>
          </a:p>
          <a:p>
            <a:pPr algn="l">
              <a:lnSpc>
                <a:spcPct val="110000"/>
              </a:lnSpc>
              <a:spcBef>
                <a:spcPts val="0"/>
              </a:spcBef>
            </a:pPr>
            <a:r>
              <a:rPr lang="en-US" sz="4400" b="1" dirty="0"/>
              <a:t>  Outreach</a:t>
            </a:r>
            <a:endParaRPr lang="en-US" sz="2800" b="1" dirty="0"/>
          </a:p>
        </p:txBody>
      </p:sp>
      <p:sp>
        <p:nvSpPr>
          <p:cNvPr id="9" name="Rectangle 8">
            <a:extLst>
              <a:ext uri="{FF2B5EF4-FFF2-40B4-BE49-F238E27FC236}">
                <a16:creationId xmlns:a16="http://schemas.microsoft.com/office/drawing/2014/main" id="{828844F8-94C9-D249-9927-D5C30F9EA723}"/>
              </a:ext>
            </a:extLst>
          </p:cNvPr>
          <p:cNvSpPr/>
          <p:nvPr/>
        </p:nvSpPr>
        <p:spPr>
          <a:xfrm>
            <a:off x="4797632" y="1781299"/>
            <a:ext cx="106877" cy="35863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86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5598460" y="1783959"/>
            <a:ext cx="3065480" cy="2889114"/>
          </a:xfrm>
        </p:spPr>
        <p:txBody>
          <a:bodyPr anchor="b">
            <a:normAutofit/>
          </a:bodyPr>
          <a:lstStyle/>
          <a:p>
            <a:pPr algn="l"/>
            <a:r>
              <a:rPr lang="en-US" sz="4700" b="1" dirty="0">
                <a:solidFill>
                  <a:schemeClr val="accent4">
                    <a:lumMod val="20000"/>
                    <a:lumOff val="80000"/>
                  </a:schemeClr>
                </a:solidFill>
                <a:latin typeface="+mn-lt"/>
              </a:rPr>
              <a:t>FEAR or FAITH Response ?</a:t>
            </a:r>
          </a:p>
        </p:txBody>
      </p:sp>
      <p:sp>
        <p:nvSpPr>
          <p:cNvPr id="7"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tree, water&#10;&#10;Description automatically generated">
            <a:extLst>
              <a:ext uri="{FF2B5EF4-FFF2-40B4-BE49-F238E27FC236}">
                <a16:creationId xmlns:a16="http://schemas.microsoft.com/office/drawing/2014/main" id="{DD4DF92E-751D-0949-B835-B5BE76B765AC}"/>
              </a:ext>
            </a:extLst>
          </p:cNvPr>
          <p:cNvPicPr>
            <a:picLocks noChangeAspect="1"/>
          </p:cNvPicPr>
          <p:nvPr/>
        </p:nvPicPr>
        <p:blipFill rotWithShape="1">
          <a:blip r:embed="rId2"/>
          <a:srcRect l="17524" r="561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9083424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9" y="1690584"/>
            <a:ext cx="3443844" cy="3476831"/>
          </a:xfrm>
        </p:spPr>
        <p:txBody>
          <a:bodyPr>
            <a:normAutofit/>
          </a:bodyPr>
          <a:lstStyle/>
          <a:p>
            <a:pPr algn="l"/>
            <a:r>
              <a:rPr lang="en-US" sz="11500" b="1" dirty="0">
                <a:solidFill>
                  <a:schemeClr val="accent4">
                    <a:lumMod val="20000"/>
                    <a:lumOff val="80000"/>
                  </a:schemeClr>
                </a:solidFill>
                <a:latin typeface="+mn-lt"/>
              </a:rPr>
              <a:t>BAD FEAR</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776352" y="2366369"/>
            <a:ext cx="5082639" cy="3048779"/>
          </a:xfrm>
        </p:spPr>
        <p:txBody>
          <a:bodyPr>
            <a:normAutofit/>
          </a:bodyPr>
          <a:lstStyle/>
          <a:p>
            <a:pPr algn="l"/>
            <a:r>
              <a:rPr lang="en-US" sz="6600" b="1" dirty="0"/>
              <a:t>Unreasonable</a:t>
            </a:r>
          </a:p>
          <a:p>
            <a:endParaRPr lang="en-US" sz="1100" b="1" dirty="0"/>
          </a:p>
          <a:p>
            <a:pPr algn="l"/>
            <a:r>
              <a:rPr lang="en-US" sz="6600" b="1" dirty="0"/>
              <a:t>Destructive</a:t>
            </a:r>
          </a:p>
        </p:txBody>
      </p:sp>
      <p:sp>
        <p:nvSpPr>
          <p:cNvPr id="4" name="Rectangle 3">
            <a:extLst>
              <a:ext uri="{FF2B5EF4-FFF2-40B4-BE49-F238E27FC236}">
                <a16:creationId xmlns:a16="http://schemas.microsoft.com/office/drawing/2014/main" id="{36D0F4D6-3318-324B-900F-B38AAED59913}"/>
              </a:ext>
            </a:extLst>
          </p:cNvPr>
          <p:cNvSpPr/>
          <p:nvPr/>
        </p:nvSpPr>
        <p:spPr>
          <a:xfrm>
            <a:off x="3556661" y="2280062"/>
            <a:ext cx="130628" cy="247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051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9" y="1690584"/>
            <a:ext cx="3443844" cy="3476831"/>
          </a:xfrm>
        </p:spPr>
        <p:txBody>
          <a:bodyPr>
            <a:normAutofit fontScale="90000"/>
          </a:bodyPr>
          <a:lstStyle/>
          <a:p>
            <a:pPr algn="l"/>
            <a:r>
              <a:rPr lang="en-US" sz="10700" b="1" dirty="0">
                <a:solidFill>
                  <a:schemeClr val="accent4">
                    <a:lumMod val="20000"/>
                    <a:lumOff val="80000"/>
                  </a:schemeClr>
                </a:solidFill>
                <a:latin typeface="+mn-lt"/>
              </a:rPr>
              <a:t>GOOD</a:t>
            </a:r>
            <a:r>
              <a:rPr lang="en-US" sz="11500" b="1" dirty="0">
                <a:solidFill>
                  <a:schemeClr val="accent4">
                    <a:lumMod val="20000"/>
                    <a:lumOff val="80000"/>
                  </a:schemeClr>
                </a:solidFill>
                <a:latin typeface="+mn-lt"/>
              </a:rPr>
              <a:t> FEAR</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776352" y="2485119"/>
            <a:ext cx="5082639" cy="3048779"/>
          </a:xfrm>
        </p:spPr>
        <p:txBody>
          <a:bodyPr>
            <a:normAutofit/>
          </a:bodyPr>
          <a:lstStyle/>
          <a:p>
            <a:pPr algn="l"/>
            <a:r>
              <a:rPr lang="en-US" sz="6600" b="1" dirty="0"/>
              <a:t>Reasonable</a:t>
            </a:r>
          </a:p>
          <a:p>
            <a:endParaRPr lang="en-US" sz="1100" b="1" dirty="0"/>
          </a:p>
          <a:p>
            <a:pPr algn="l"/>
            <a:r>
              <a:rPr lang="en-US" sz="6600" b="1" dirty="0"/>
              <a:t>Protective</a:t>
            </a:r>
          </a:p>
        </p:txBody>
      </p:sp>
      <p:sp>
        <p:nvSpPr>
          <p:cNvPr id="4" name="Rectangle 3">
            <a:extLst>
              <a:ext uri="{FF2B5EF4-FFF2-40B4-BE49-F238E27FC236}">
                <a16:creationId xmlns:a16="http://schemas.microsoft.com/office/drawing/2014/main" id="{36D0F4D6-3318-324B-900F-B38AAED59913}"/>
              </a:ext>
            </a:extLst>
          </p:cNvPr>
          <p:cNvSpPr/>
          <p:nvPr/>
        </p:nvSpPr>
        <p:spPr>
          <a:xfrm>
            <a:off x="3556661" y="2280062"/>
            <a:ext cx="130628" cy="247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639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8EC-1990-3949-843F-C2C902DDF8CE}"/>
              </a:ext>
            </a:extLst>
          </p:cNvPr>
          <p:cNvSpPr>
            <a:spLocks noGrp="1"/>
          </p:cNvSpPr>
          <p:nvPr>
            <p:ph type="ctrTitle"/>
          </p:nvPr>
        </p:nvSpPr>
        <p:spPr>
          <a:xfrm>
            <a:off x="285009" y="1690584"/>
            <a:ext cx="3443844" cy="2470069"/>
          </a:xfrm>
        </p:spPr>
        <p:txBody>
          <a:bodyPr>
            <a:normAutofit/>
          </a:bodyPr>
          <a:lstStyle/>
          <a:p>
            <a:pPr algn="l"/>
            <a:r>
              <a:rPr lang="en-US" sz="9600" b="1" dirty="0">
                <a:solidFill>
                  <a:schemeClr val="accent4">
                    <a:lumMod val="20000"/>
                    <a:lumOff val="80000"/>
                  </a:schemeClr>
                </a:solidFill>
                <a:latin typeface="+mn-lt"/>
              </a:rPr>
              <a:t>FAITH</a:t>
            </a:r>
          </a:p>
        </p:txBody>
      </p:sp>
      <p:sp>
        <p:nvSpPr>
          <p:cNvPr id="3" name="Subtitle 2">
            <a:extLst>
              <a:ext uri="{FF2B5EF4-FFF2-40B4-BE49-F238E27FC236}">
                <a16:creationId xmlns:a16="http://schemas.microsoft.com/office/drawing/2014/main" id="{18358AA3-696D-E646-BCC9-7563C436EDDE}"/>
              </a:ext>
            </a:extLst>
          </p:cNvPr>
          <p:cNvSpPr>
            <a:spLocks noGrp="1"/>
          </p:cNvSpPr>
          <p:nvPr>
            <p:ph type="subTitle" idx="1"/>
          </p:nvPr>
        </p:nvSpPr>
        <p:spPr>
          <a:xfrm>
            <a:off x="3966357" y="1990706"/>
            <a:ext cx="5082639" cy="3048779"/>
          </a:xfrm>
        </p:spPr>
        <p:txBody>
          <a:bodyPr>
            <a:normAutofit fontScale="85000" lnSpcReduction="20000"/>
          </a:bodyPr>
          <a:lstStyle/>
          <a:p>
            <a:pPr algn="l">
              <a:lnSpc>
                <a:spcPct val="110000"/>
              </a:lnSpc>
              <a:spcBef>
                <a:spcPts val="0"/>
              </a:spcBef>
            </a:pPr>
            <a:r>
              <a:rPr lang="en-US" sz="6600" b="1" dirty="0"/>
              <a:t>Not believing in the absence of trouble</a:t>
            </a:r>
          </a:p>
          <a:p>
            <a:pPr algn="l">
              <a:lnSpc>
                <a:spcPct val="110000"/>
              </a:lnSpc>
              <a:spcBef>
                <a:spcPts val="0"/>
              </a:spcBef>
            </a:pPr>
            <a:r>
              <a:rPr lang="en-US" sz="4800" b="1" dirty="0"/>
              <a:t>[JOHN 16:33]</a:t>
            </a:r>
          </a:p>
        </p:txBody>
      </p:sp>
      <p:sp>
        <p:nvSpPr>
          <p:cNvPr id="4" name="Rectangle 3">
            <a:extLst>
              <a:ext uri="{FF2B5EF4-FFF2-40B4-BE49-F238E27FC236}">
                <a16:creationId xmlns:a16="http://schemas.microsoft.com/office/drawing/2014/main" id="{36D0F4D6-3318-324B-900F-B38AAED59913}"/>
              </a:ext>
            </a:extLst>
          </p:cNvPr>
          <p:cNvSpPr/>
          <p:nvPr/>
        </p:nvSpPr>
        <p:spPr>
          <a:xfrm>
            <a:off x="3556661" y="2280062"/>
            <a:ext cx="130628" cy="247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0485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413</Words>
  <Application>Microsoft Macintosh PowerPoint</Application>
  <PresentationFormat>Overhead</PresentationFormat>
  <Paragraphs>70</Paragraphs>
  <Slides>22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Everything has changed</vt:lpstr>
      <vt:lpstr>Everything has changed</vt:lpstr>
      <vt:lpstr>UNCERTAINTY</vt:lpstr>
      <vt:lpstr>FEAR or FAITH Response ?</vt:lpstr>
      <vt:lpstr>BAD FEAR</vt:lpstr>
      <vt:lpstr>GOOD FEAR</vt:lpstr>
      <vt:lpstr>FAITH</vt:lpstr>
      <vt:lpstr>FAITH</vt:lpstr>
      <vt:lpstr>FAITH</vt:lpstr>
      <vt:lpstr>FAITH</vt:lpstr>
      <vt:lpstr>FAITH</vt:lpstr>
      <vt:lpstr>FAITH</vt:lpstr>
      <vt:lpstr>MINISTERING INTERNALLY</vt:lpstr>
      <vt:lpstr>MINISTERING EXTERNALLY</vt:lpstr>
      <vt:lpstr>MINISTERING EXTERNALLY</vt:lpstr>
      <vt:lpstr>MINISTERING EXTERNALLY</vt:lpstr>
      <vt:lpstr>MINISTERING EXTERNALLY</vt:lpstr>
      <vt:lpstr>PowerPoint Presentation</vt:lpstr>
      <vt:lpstr>PRAYER for a PANDEMIC  author unknown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Keep</dc:creator>
  <cp:lastModifiedBy>Peter Keep</cp:lastModifiedBy>
  <cp:revision>14</cp:revision>
  <dcterms:created xsi:type="dcterms:W3CDTF">2020-03-18T05:27:15Z</dcterms:created>
  <dcterms:modified xsi:type="dcterms:W3CDTF">2020-03-21T21:41:38Z</dcterms:modified>
</cp:coreProperties>
</file>